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0" r:id="rId7"/>
    <p:sldId id="1284" r:id="rId8"/>
    <p:sldId id="1285" r:id="rId9"/>
    <p:sldId id="1303" r:id="rId10"/>
    <p:sldId id="1304" r:id="rId11"/>
    <p:sldId id="1286" r:id="rId12"/>
    <p:sldId id="1287" r:id="rId13"/>
    <p:sldId id="1292" r:id="rId14"/>
    <p:sldId id="1293" r:id="rId15"/>
    <p:sldId id="1294" r:id="rId16"/>
    <p:sldId id="1295" r:id="rId17"/>
    <p:sldId id="1296" r:id="rId18"/>
    <p:sldId id="1297" r:id="rId19"/>
    <p:sldId id="1288" r:id="rId20"/>
    <p:sldId id="1249" r:id="rId21"/>
  </p:sldIdLst>
  <p:sldSz cx="9144000" cy="5143500" type="screen16x9"/>
  <p:notesSz cx="6858000" cy="9144000"/>
  <p:custShowLst>
    <p:custShow name="Custom Show 1" id="0">
      <p:sldLst>
        <p:sld r:id="rId3"/>
        <p:sld r:id="rId6"/>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90" d="100"/>
          <a:sy n="90" d="100"/>
        </p:scale>
        <p:origin x="816" y="84"/>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customXml" Target="../customXml/item3.xml"/><Relationship Id="rId26" Type="http://schemas.openxmlformats.org/officeDocument/2006/relationships/customXml" Target="../customXml/item2.xml"/><Relationship Id="rId25" Type="http://schemas.openxmlformats.org/officeDocument/2006/relationships/customXml" Target="../customXml/item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13063" y="-1"/>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33713"/>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endParaRPr lang="en-US" sz="2000">
              <a:solidFill>
                <a:srgbClr val="161D23"/>
              </a:solidFill>
            </a:endParaRPr>
          </a:p>
        </p:txBody>
      </p:sp>
      <p:sp>
        <p:nvSpPr>
          <p:cNvPr id="13" name="Google Shape;70;p13"/>
          <p:cNvSpPr txBox="1"/>
          <p:nvPr/>
        </p:nvSpPr>
        <p:spPr>
          <a:xfrm>
            <a:off x="988385" y="3437428"/>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095094" y="3827798"/>
            <a:ext cx="2445547" cy="45529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IN" alt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Athulya.K.S</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 au9602212430</a:t>
            </a:r>
            <a:r>
              <a:rPr lang="en-IN" alt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12</a:t>
            </a:r>
            <a:endParaRPr lang="en-IN" alt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095133" y="3714387"/>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15196" y="3343448"/>
            <a:ext cx="1986613" cy="828675"/>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dirty="0">
                <a:solidFill>
                  <a:schemeClr val="tx1"/>
                </a:solidFill>
              </a:rPr>
              <a:t>College Name</a:t>
            </a:r>
            <a:r>
              <a:rPr lang="en-IN" altLang="en-US" sz="1200" dirty="0">
                <a:solidFill>
                  <a:schemeClr val="tx1"/>
                </a:solidFill>
              </a:rPr>
              <a:t>:</a:t>
            </a:r>
            <a:endParaRPr lang="en-US" sz="1200" dirty="0">
              <a:solidFill>
                <a:schemeClr val="tx1"/>
              </a:solidFill>
            </a:endParaRPr>
          </a:p>
          <a:p>
            <a:r>
              <a:rPr lang="en-IN" altLang="en-US" sz="1200" dirty="0">
                <a:solidFill>
                  <a:schemeClr val="tx1"/>
                </a:solidFill>
              </a:rPr>
              <a:t>   </a:t>
            </a:r>
            <a:r>
              <a:rPr lang="en-US" sz="1200" dirty="0">
                <a:solidFill>
                  <a:schemeClr val="tx1"/>
                </a:solidFill>
              </a:rPr>
              <a:t>Arunachala College Of </a:t>
            </a:r>
            <a:r>
              <a:rPr lang="en-IN" altLang="en-US" sz="1200" dirty="0">
                <a:solidFill>
                  <a:schemeClr val="tx1"/>
                </a:solidFill>
              </a:rPr>
              <a:t>   </a:t>
            </a:r>
            <a:r>
              <a:rPr lang="en-US" sz="1200" dirty="0">
                <a:solidFill>
                  <a:schemeClr val="tx1"/>
                </a:solidFill>
              </a:rPr>
              <a:t>Engineering For Women</a:t>
            </a:r>
            <a:endParaRPr lang="en-US" sz="12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L="0" marR="0" lvl="0" indent="0" rtl="0">
              <a:lnSpc>
                <a:spcPct val="100000"/>
              </a:lnSpc>
              <a:spcBef>
                <a:spcPts val="0"/>
              </a:spcBef>
              <a:spcAft>
                <a:spcPts val="0"/>
              </a:spcAft>
              <a:buNone/>
            </a:pPr>
            <a:endParaRPr lang="en-US" sz="12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a:off x="5694584" y="3845064"/>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0633" y="827457"/>
            <a:ext cx="8473720" cy="313848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800" b="1" dirty="0">
                <a:solidFill>
                  <a:schemeClr val="tx1"/>
                </a:solidFill>
              </a:rPr>
              <a:t>A Next Gen Employability program for car rentals could focus on incorporating cutting-edge technology such as AI-driven vehicle tracking systems, predictive maintenance algorithms, and customer experience enhancements. The program would involve training employees in utilizing these technologies effectively, developing problem-solving skills, and fostering a customer-centric mindset. Results could include improved operational efficiency, reduced downtime, enhanced customer satisfaction, and a skilled workforce ready to adapt to future industry trends.</a:t>
            </a:r>
            <a:endParaRPr lang="en-US" sz="1800" b="1" dirty="0">
              <a:solidFill>
                <a:schemeClr val="tx1"/>
              </a:solidFill>
            </a:endParaRPr>
          </a:p>
        </p:txBody>
      </p:sp>
      <p:cxnSp>
        <p:nvCxnSpPr>
          <p:cNvPr id="2" name="Straight Connector 1"/>
          <p:cNvCxnSpPr/>
          <p:nvPr/>
        </p:nvCxnSpPr>
        <p:spPr>
          <a:xfrm>
            <a:off x="-861238" y="3400003"/>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endParaRPr lang="en-US"/>
          </a:p>
        </p:txBody>
      </p:sp>
      <p:sp>
        <p:nvSpPr>
          <p:cNvPr id="3" name="Text Placeholder 2"/>
          <p:cNvSpPr>
            <a:spLocks noGrp="1"/>
          </p:cNvSpPr>
          <p:nvPr>
            <p:ph type="body" idx="1"/>
          </p:nvPr>
        </p:nvSpPr>
        <p:spPr>
          <a:xfrm>
            <a:off x="311785" y="1389380"/>
            <a:ext cx="8696960" cy="3361055"/>
          </a:xfrm>
        </p:spPr>
        <p:txBody>
          <a:bodyPr/>
          <a:lstStyle/>
          <a:p>
            <a:pPr marL="152400" indent="0">
              <a:buNone/>
            </a:pPr>
            <a:endParaRPr lang="en-US"/>
          </a:p>
        </p:txBody>
      </p:sp>
      <p:pic>
        <p:nvPicPr>
          <p:cNvPr id="4" name="Picture 3" descr="pic1"/>
          <p:cNvPicPr>
            <a:picLocks noChangeAspect="1"/>
          </p:cNvPicPr>
          <p:nvPr/>
        </p:nvPicPr>
        <p:blipFill>
          <a:blip r:embed="rId1"/>
          <a:stretch>
            <a:fillRect/>
          </a:stretch>
        </p:blipFill>
        <p:spPr>
          <a:xfrm>
            <a:off x="4958080" y="1017270"/>
            <a:ext cx="3298190" cy="1791335"/>
          </a:xfrm>
          <a:prstGeom prst="rect">
            <a:avLst/>
          </a:prstGeom>
        </p:spPr>
      </p:pic>
      <p:pic>
        <p:nvPicPr>
          <p:cNvPr id="5" name="Picture 4" descr="Screenshot 2024-04-12 192845"/>
          <p:cNvPicPr>
            <a:picLocks noChangeAspect="1"/>
          </p:cNvPicPr>
          <p:nvPr/>
        </p:nvPicPr>
        <p:blipFill>
          <a:blip r:embed="rId2"/>
          <a:stretch>
            <a:fillRect/>
          </a:stretch>
        </p:blipFill>
        <p:spPr>
          <a:xfrm>
            <a:off x="361950" y="1017270"/>
            <a:ext cx="3289300" cy="1791335"/>
          </a:xfrm>
          <a:prstGeom prst="rect">
            <a:avLst/>
          </a:prstGeom>
        </p:spPr>
      </p:pic>
      <p:pic>
        <p:nvPicPr>
          <p:cNvPr id="6" name="Picture 5" descr="Screenshot 2024-04-12 192853"/>
          <p:cNvPicPr>
            <a:picLocks noChangeAspect="1"/>
          </p:cNvPicPr>
          <p:nvPr/>
        </p:nvPicPr>
        <p:blipFill>
          <a:blip r:embed="rId3"/>
          <a:stretch>
            <a:fillRect/>
          </a:stretch>
        </p:blipFill>
        <p:spPr>
          <a:xfrm>
            <a:off x="2871470" y="2879090"/>
            <a:ext cx="3130550" cy="17995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endParaRPr lang="en-US" b="1" dirty="0"/>
          </a:p>
        </p:txBody>
      </p:sp>
      <p:pic>
        <p:nvPicPr>
          <p:cNvPr id="4" name="Picture 3" descr="pic4"/>
          <p:cNvPicPr>
            <a:picLocks noChangeAspect="1"/>
          </p:cNvPicPr>
          <p:nvPr/>
        </p:nvPicPr>
        <p:blipFill>
          <a:blip r:embed="rId1"/>
          <a:stretch>
            <a:fillRect/>
          </a:stretch>
        </p:blipFill>
        <p:spPr>
          <a:xfrm>
            <a:off x="978535" y="1268095"/>
            <a:ext cx="7115810" cy="32689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endParaRPr lang="en-US" b="1" dirty="0"/>
          </a:p>
        </p:txBody>
      </p:sp>
      <p:pic>
        <p:nvPicPr>
          <p:cNvPr id="3" name="Picture 2" descr="pic3"/>
          <p:cNvPicPr>
            <a:picLocks noChangeAspect="1"/>
          </p:cNvPicPr>
          <p:nvPr/>
        </p:nvPicPr>
        <p:blipFill>
          <a:blip r:embed="rId1"/>
          <a:stretch>
            <a:fillRect/>
          </a:stretch>
        </p:blipFill>
        <p:spPr>
          <a:xfrm>
            <a:off x="875665" y="1340485"/>
            <a:ext cx="7639685" cy="33140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a:t>Departments-Page</a:t>
            </a:r>
            <a:endParaRPr lang="en-US" b="1"/>
          </a:p>
        </p:txBody>
      </p:sp>
      <p:pic>
        <p:nvPicPr>
          <p:cNvPr id="4" name="Picture 3" descr="Screenshot 2024-04-12 201130"/>
          <p:cNvPicPr>
            <a:picLocks noChangeAspect="1"/>
          </p:cNvPicPr>
          <p:nvPr/>
        </p:nvPicPr>
        <p:blipFill>
          <a:blip r:embed="rId1"/>
          <a:stretch>
            <a:fillRect/>
          </a:stretch>
        </p:blipFill>
        <p:spPr>
          <a:xfrm>
            <a:off x="882015" y="1266825"/>
            <a:ext cx="7244715" cy="33483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Blog-Page</a:t>
            </a:r>
            <a:endParaRPr lang="en-US" b="1" dirty="0"/>
          </a:p>
        </p:txBody>
      </p:sp>
      <p:pic>
        <p:nvPicPr>
          <p:cNvPr id="4" name="Picture 3" descr="Screenshot 2024-04-12 201751"/>
          <p:cNvPicPr>
            <a:picLocks noChangeAspect="1"/>
          </p:cNvPicPr>
          <p:nvPr/>
        </p:nvPicPr>
        <p:blipFill>
          <a:blip r:embed="rId1"/>
          <a:stretch>
            <a:fillRect/>
          </a:stretch>
        </p:blipFill>
        <p:spPr>
          <a:xfrm>
            <a:off x="946150" y="1316990"/>
            <a:ext cx="7110095" cy="32658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446568"/>
            <a:ext cx="8421857" cy="3115340"/>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1" dirty="0">
                <a:solidFill>
                  <a:srgbClr val="374151"/>
                </a:solidFill>
                <a:latin typeface="+mj-lt"/>
                <a:cs typeface="Times New Roman" panose="02020603050405020304" pitchFamily="18" charset="0"/>
              </a:rPr>
            </a:br>
            <a:br>
              <a:rPr lang="en-US" sz="1600" b="1" dirty="0">
                <a:solidFill>
                  <a:srgbClr val="374151"/>
                </a:solidFill>
                <a:latin typeface="+mj-lt"/>
                <a:cs typeface="Times New Roman" panose="02020603050405020304" pitchFamily="18" charset="0"/>
              </a:rPr>
            </a:br>
            <a:r>
              <a:rPr lang="en-US" sz="1600" b="1" dirty="0">
                <a:solidFill>
                  <a:srgbClr val="374151"/>
                </a:solidFill>
                <a:latin typeface="+mj-lt"/>
                <a:cs typeface="Times New Roman" panose="02020603050405020304" pitchFamily="18" charset="0"/>
              </a:rPr>
              <a:t>	</a:t>
            </a:r>
            <a:r>
              <a:rPr lang="en-US" sz="1800" b="1" dirty="0">
                <a:solidFill>
                  <a:schemeClr val="tx1"/>
                </a:solidFill>
              </a:rPr>
              <a:t>One potential future enhancement for a car rentals website could be implementing a feature that allows users to schedule and pay for car maintenance services directly through the app. This could include options for regular maintenance like oil changes, tire rotations, and inspections, making it more convenient for users to keep their rental cars in good condition.</a:t>
            </a:r>
            <a:br>
              <a:rPr lang="en-US" b="0" i="0" dirty="0">
                <a:solidFill>
                  <a:schemeClr val="tx1"/>
                </a:solidFill>
                <a:effectLst/>
                <a:latin typeface="Söhne"/>
              </a:rPr>
            </a:br>
            <a:endParaRPr lang="en-US" b="0" i="0" dirty="0">
              <a:solidFill>
                <a:schemeClr val="tx1"/>
              </a:solidFill>
              <a:effectLst/>
              <a:latin typeface="Söhn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523870"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br>
              <a:rPr lang="en-IN" sz="1600" b="1" dirty="0">
                <a:solidFill>
                  <a:srgbClr val="213163"/>
                </a:solidFill>
              </a:rPr>
            </a:br>
            <a:br>
              <a:rPr lang="en-IN" sz="1600" b="1" dirty="0">
                <a:solidFill>
                  <a:schemeClr val="tx1"/>
                </a:solidFill>
              </a:rPr>
            </a:br>
            <a:r>
              <a:rPr lang="en-IN" sz="1600" b="1" dirty="0">
                <a:solidFill>
                  <a:schemeClr val="tx1"/>
                </a:solidFill>
              </a:rPr>
              <a:t>	</a:t>
            </a:r>
            <a:r>
              <a:rPr lang="en-US" sz="1800" b="1" dirty="0">
                <a:solidFill>
                  <a:schemeClr val="tx1"/>
                </a:solidFill>
              </a:rPr>
              <a:t> In conclusion, a car rentals website offers convenience, flexibility, and choice to users. By providing a user-friendly interface, a wide selection of vehicles, transparent pricing, and efficient booking and support systems, the application can enhance the overall experience for both renters and car owners. Additionally, integrating features such as GPS navigation, digital contracts, and vehicle tracking can further streamline the rental process, ensuring customer satisfaction and loyalty. With the increasing demand for mobility solutions, investing in technology-driven car rental platforms presents a promising opportunity for growth and innovation in the transportation industry.</a:t>
            </a:r>
            <a:endParaRPr lang="en-US" sz="1800" b="1" dirty="0">
              <a:solidFill>
                <a:schemeClr val="tx1"/>
              </a:solidFill>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chemeClr val="tx1"/>
                </a:solidFill>
              </a:rPr>
              <a:t>Thank You!</a:t>
            </a:r>
            <a:endParaRPr lang="en-US" sz="3000" b="1" spc="-5">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cxnSp>
        <p:nvCxnSpPr>
          <p:cNvPr id="3" name="Straight Connector 2"/>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endParaRPr lang="en-IN" sz="1000" dirty="0">
              <a:solidFill>
                <a:schemeClr val="tx1"/>
              </a:solidFill>
            </a:endParaRPr>
          </a:p>
        </p:txBody>
      </p:sp>
      <p:sp>
        <p:nvSpPr>
          <p:cNvPr id="5" name="Rectangle 2"/>
          <p:cNvSpPr>
            <a:spLocks noChangeArrowheads="1"/>
          </p:cNvSpPr>
          <p:nvPr/>
        </p:nvSpPr>
        <p:spPr bwMode="auto">
          <a:xfrm>
            <a:off x="0" y="0"/>
            <a:ext cx="4451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152400" y="152400"/>
            <a:ext cx="4451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TextBox 16"/>
          <p:cNvSpPr txBox="1"/>
          <p:nvPr/>
        </p:nvSpPr>
        <p:spPr>
          <a:xfrm>
            <a:off x="86567" y="738479"/>
            <a:ext cx="4583016" cy="523220"/>
          </a:xfrm>
          <a:prstGeom prst="rect">
            <a:avLst/>
          </a:prstGeom>
          <a:noFill/>
        </p:spPr>
        <p:txBody>
          <a:bodyPr wrap="square">
            <a:spAutoFit/>
          </a:bodyPr>
          <a:lstStyle/>
          <a:p>
            <a:r>
              <a:rPr lang="en-IN" sz="1400" b="1" dirty="0">
                <a:solidFill>
                  <a:srgbClr val="213163"/>
                </a:solidFill>
              </a:rPr>
              <a:t>Abstract:</a:t>
            </a:r>
            <a:endParaRPr lang="en-IN" sz="1400" b="1" dirty="0">
              <a:solidFill>
                <a:srgbClr val="213163"/>
              </a:solidFill>
            </a:endParaRPr>
          </a:p>
          <a:p>
            <a:r>
              <a:rPr lang="en-IN" sz="1400" b="1" dirty="0">
                <a:solidFill>
                  <a:srgbClr val="213163"/>
                </a:solidFill>
              </a:rPr>
              <a:t> </a:t>
            </a:r>
            <a:endParaRPr lang="en-IN" dirty="0"/>
          </a:p>
        </p:txBody>
      </p:sp>
      <p:sp>
        <p:nvSpPr>
          <p:cNvPr id="18" name="Rectangle 13"/>
          <p:cNvSpPr>
            <a:spLocks noChangeArrowheads="1"/>
          </p:cNvSpPr>
          <p:nvPr/>
        </p:nvSpPr>
        <p:spPr bwMode="auto">
          <a:xfrm>
            <a:off x="552745" y="714305"/>
            <a:ext cx="7797209" cy="324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sz="1800" b="0" i="0" u="none" strike="noStrike" cap="none" normalizeH="0" baseline="0" dirty="0">
                <a:ln>
                  <a:noFill/>
                </a:ln>
                <a:solidFill>
                  <a:schemeClr val="tx1"/>
                </a:solidFill>
                <a:effectLst/>
                <a:latin typeface="Arial" panose="020B0604020202020204" pitchFamily="34" charset="0"/>
              </a:rPr>
              <a:t>"Our car rental website offers a seamless and personalized experience, allowing users to easily select their preferred vehicle based on their specific needs and preferences."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sz="1800" b="0" i="0" u="none" strike="noStrike" cap="none" normalizeH="0" baseline="0" dirty="0">
                <a:ln>
                  <a:noFill/>
                </a:ln>
                <a:solidFill>
                  <a:schemeClr val="tx1"/>
                </a:solidFill>
                <a:effectLst/>
                <a:latin typeface="Arial" panose="020B0604020202020204" pitchFamily="34" charset="0"/>
              </a:rPr>
              <a:t>"With flexible booking options, transparent pricing, and 24/7 customer support, we strive to provide convenience and peace of mind to every customer."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en-US" altLang="en-US" sz="1800" b="0" i="0" u="none" strike="noStrike" cap="none" normalizeH="0" baseline="0" dirty="0">
                <a:ln>
                  <a:noFill/>
                </a:ln>
                <a:solidFill>
                  <a:schemeClr val="tx1"/>
                </a:solidFill>
                <a:effectLst/>
                <a:latin typeface="Arial" panose="020B0604020202020204" pitchFamily="34" charset="0"/>
              </a:rPr>
              <a:t>"Through user reviews, loyalty programs, and integration with GPS navigation, we aim to foster trust, loyalty, and satisfaction among our valued clientele."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14"/>
          <p:cNvSpPr>
            <a:spLocks noChangeArrowheads="1"/>
          </p:cNvSpPr>
          <p:nvPr/>
        </p:nvSpPr>
        <p:spPr bwMode="auto">
          <a:xfrm>
            <a:off x="304800" y="304800"/>
            <a:ext cx="4451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44977" y="618334"/>
            <a:ext cx="7761340" cy="462351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800" b="1" dirty="0">
                <a:solidFill>
                  <a:schemeClr val="tx1"/>
                </a:solidFill>
              </a:rPr>
              <a:t>The problem statement for a car rentals application could be: "Design and develop a user-friendly website that allows users to easily search, compare, and book rental cars from various providers, while providing features such as secure payment options, real-time availability, and efficient customer support."</a:t>
            </a:r>
            <a:endParaRPr lang="en-US" sz="1800" b="1" dirty="0">
              <a:solidFill>
                <a:schemeClr val="tx1"/>
              </a:solidFill>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7790224" cy="367721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800" b="1" dirty="0">
                <a:solidFill>
                  <a:schemeClr val="tx1"/>
                </a:solidFill>
              </a:rPr>
              <a:t>The car rentals website aims to provide users with a convenient platform to rent vehicles for various purposes. Key features include user registration, vehicle selection, booking management, payment processing, and user feedback. The website will offer a diverse range of vehicles, flexible booking options, and seamless user experience to enhance customer satisfaction and retention. Additionally, the website will incorporate robust security measures to safeguard user data and transactions.</a:t>
            </a:r>
            <a:endParaRPr lang="en-US" sz="1800" b="1" dirty="0">
              <a:solidFill>
                <a:schemeClr val="tx1"/>
              </a:solidFill>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47990" y="742758"/>
            <a:ext cx="8289954" cy="389595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800" b="1" dirty="0">
                <a:solidFill>
                  <a:schemeClr val="tx1"/>
                </a:solidFill>
              </a:rPr>
              <a:t>A comprehensive car rental website could include features like user-friendly booking interfaces, vehicle selection based on preferences, real-time availability tracking, secure payment processing, seamless communication between users and rental agencies, and integrated GPS for navigation. Additionally, implementing features such as user reviews, loyalty programs, and customer support channels can enhance user experience and satisfaction.</a:t>
            </a:r>
            <a:endParaRPr lang="en-US" sz="1800" b="1" dirty="0">
              <a:solidFill>
                <a:schemeClr val="tx1"/>
              </a:solidFill>
            </a:endParaRPr>
          </a:p>
        </p:txBody>
      </p:sp>
      <p:sp>
        <p:nvSpPr>
          <p:cNvPr id="11" name="TextBox 10"/>
          <p:cNvSpPr txBox="1"/>
          <p:nvPr/>
        </p:nvSpPr>
        <p:spPr>
          <a:xfrm>
            <a:off x="2711612" y="1803969"/>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587166"/>
            <a:ext cx="8017933" cy="4253537"/>
          </a:xfrm>
          <a:prstGeom prst="rect">
            <a:avLst/>
          </a:prstGeom>
          <a:noFill/>
        </p:spPr>
        <p:txBody>
          <a:bodyPr wrap="square">
            <a:spAutoFit/>
          </a:bodyPr>
          <a:lstStyle/>
          <a:p>
            <a:pPr marL="457200" lvl="1" algn="l">
              <a:lnSpc>
                <a:spcPct val="150000"/>
              </a:lnSpc>
            </a:pPr>
            <a:r>
              <a:rPr lang="en-US" b="0" i="0" dirty="0">
                <a:solidFill>
                  <a:schemeClr val="tx1"/>
                </a:solidFill>
                <a:effectLst/>
                <a:latin typeface="+mn-lt"/>
                <a:cs typeface="Times New Roman" panose="02020603050405020304" pitchFamily="18" charset="0"/>
              </a:rPr>
              <a:t>Creating a Next Gen Employability program for a car rentals website involves several components:</a:t>
            </a:r>
            <a:endParaRPr lang="en-US" b="0" i="0" dirty="0">
              <a:solidFill>
                <a:schemeClr val="tx1"/>
              </a:solidFill>
              <a:effectLst/>
              <a:latin typeface="+mn-lt"/>
              <a:cs typeface="Times New Roman" panose="02020603050405020304" pitchFamily="18" charset="0"/>
            </a:endParaRPr>
          </a:p>
          <a:p>
            <a:pPr marL="457200" lvl="1" algn="l">
              <a:lnSpc>
                <a:spcPct val="150000"/>
              </a:lnSpc>
            </a:pPr>
            <a:r>
              <a:rPr lang="en-US" dirty="0">
                <a:solidFill>
                  <a:schemeClr val="tx1"/>
                </a:solidFill>
                <a:latin typeface="+mn-lt"/>
                <a:cs typeface="Times New Roman" panose="02020603050405020304" pitchFamily="18" charset="0"/>
              </a:rPr>
              <a:t>	</a:t>
            </a:r>
            <a:r>
              <a:rPr lang="en-US" b="0" i="0" dirty="0">
                <a:solidFill>
                  <a:schemeClr val="tx1"/>
                </a:solidFill>
                <a:effectLst/>
                <a:latin typeface="+mn-lt"/>
                <a:cs typeface="Times New Roman" panose="02020603050405020304" pitchFamily="18" charset="0"/>
              </a:rPr>
              <a:t>Skill Development: Identify key skills required for roles within the company, such as customer service, sales, vehicle maintenance, and administration.</a:t>
            </a:r>
            <a:endParaRPr lang="en-US" b="0" i="0" dirty="0">
              <a:solidFill>
                <a:schemeClr val="tx1"/>
              </a:solidFill>
              <a:effectLst/>
              <a:latin typeface="+mn-lt"/>
              <a:cs typeface="Times New Roman" panose="02020603050405020304" pitchFamily="18" charset="0"/>
            </a:endParaRPr>
          </a:p>
          <a:p>
            <a:pPr marL="457200" lvl="1" algn="l">
              <a:lnSpc>
                <a:spcPct val="150000"/>
              </a:lnSpc>
            </a:pPr>
            <a:r>
              <a:rPr lang="en-US" dirty="0">
                <a:solidFill>
                  <a:schemeClr val="tx1"/>
                </a:solidFill>
                <a:latin typeface="+mn-lt"/>
                <a:cs typeface="Times New Roman" panose="02020603050405020304" pitchFamily="18" charset="0"/>
              </a:rPr>
              <a:t>	</a:t>
            </a:r>
            <a:endParaRPr lang="en-US" dirty="0">
              <a:solidFill>
                <a:schemeClr val="tx1"/>
              </a:solidFill>
              <a:latin typeface="+mn-lt"/>
              <a:cs typeface="Times New Roman" panose="02020603050405020304" pitchFamily="18" charset="0"/>
            </a:endParaRPr>
          </a:p>
          <a:p>
            <a:pPr marL="457200" lvl="1" algn="l">
              <a:lnSpc>
                <a:spcPct val="150000"/>
              </a:lnSpc>
            </a:pPr>
            <a:r>
              <a:rPr lang="en-US" b="0" i="0" dirty="0">
                <a:solidFill>
                  <a:schemeClr val="tx1"/>
                </a:solidFill>
                <a:effectLst/>
                <a:latin typeface="+mn-lt"/>
                <a:cs typeface="Times New Roman" panose="02020603050405020304" pitchFamily="18" charset="0"/>
              </a:rPr>
              <a:t>Training Modules: Develop training modules focusing on these skills, including both theoretical knowledge and practical application.</a:t>
            </a:r>
            <a:endParaRPr lang="en-US" b="0" i="0" dirty="0">
              <a:solidFill>
                <a:schemeClr val="tx1"/>
              </a:solidFill>
              <a:effectLst/>
              <a:latin typeface="+mn-lt"/>
              <a:cs typeface="Times New Roman" panose="02020603050405020304" pitchFamily="18" charset="0"/>
            </a:endParaRPr>
          </a:p>
          <a:p>
            <a:pPr marL="457200" lvl="1" algn="l">
              <a:lnSpc>
                <a:spcPct val="150000"/>
              </a:lnSpc>
            </a:pPr>
            <a:endParaRPr lang="en-US" b="0" i="0" dirty="0">
              <a:solidFill>
                <a:schemeClr val="tx1"/>
              </a:solidFill>
              <a:effectLst/>
              <a:latin typeface="+mn-lt"/>
              <a:cs typeface="Times New Roman" panose="02020603050405020304" pitchFamily="18" charset="0"/>
            </a:endParaRPr>
          </a:p>
          <a:p>
            <a:pPr marL="457200" lvl="1" algn="l">
              <a:lnSpc>
                <a:spcPct val="150000"/>
              </a:lnSpc>
            </a:pPr>
            <a:r>
              <a:rPr lang="en-US" b="0" i="0" dirty="0">
                <a:solidFill>
                  <a:schemeClr val="tx1"/>
                </a:solidFill>
                <a:effectLst/>
                <a:latin typeface="+mn-lt"/>
                <a:cs typeface="Times New Roman" panose="02020603050405020304" pitchFamily="18" charset="0"/>
              </a:rPr>
              <a:t>Technology Integration: Incorporate training on using the car rentals application effectively, including booking management, vehicle tracking, and customer communication features.</a:t>
            </a:r>
            <a:endParaRPr lang="en-US" b="0" i="0" dirty="0">
              <a:solidFill>
                <a:schemeClr val="tx1"/>
              </a:solidFill>
              <a:effectLst/>
              <a:latin typeface="+mn-lt"/>
              <a:cs typeface="Times New Roman" panose="02020603050405020304" pitchFamily="18" charset="0"/>
            </a:endParaRPr>
          </a:p>
          <a:p>
            <a:pPr marL="457200" lvl="1" algn="l">
              <a:lnSpc>
                <a:spcPct val="150000"/>
              </a:lnSpc>
            </a:pPr>
            <a:endParaRPr lang="en-US" b="0" i="0" dirty="0">
              <a:solidFill>
                <a:schemeClr val="tx1"/>
              </a:solidFill>
              <a:effectLst/>
              <a:latin typeface="+mn-lt"/>
              <a:cs typeface="Times New Roman" panose="02020603050405020304" pitchFamily="18" charset="0"/>
            </a:endParaRPr>
          </a:p>
          <a:p>
            <a:pPr marL="457200" lvl="1" algn="l">
              <a:lnSpc>
                <a:spcPct val="150000"/>
              </a:lnSpc>
            </a:pPr>
            <a:r>
              <a:rPr lang="en-US" b="0" i="0" dirty="0">
                <a:solidFill>
                  <a:schemeClr val="tx1"/>
                </a:solidFill>
                <a:effectLst/>
                <a:latin typeface="+mn-lt"/>
                <a:cs typeface="Times New Roman" panose="02020603050405020304" pitchFamily="18" charset="0"/>
              </a:rPr>
              <a:t>Soft Skills: Include training on soft skills like communication, problem-solving, teamwork, and adaptability, essential for success in any role.</a:t>
            </a:r>
            <a:endParaRPr lang="en-US" b="0" i="0" dirty="0">
              <a:solidFill>
                <a:schemeClr val="tx1"/>
              </a:solidFill>
              <a:effectLst/>
              <a:latin typeface="+mn-lt"/>
              <a:cs typeface="Times New Roman" panose="02020603050405020304" pitchFamily="18" charset="0"/>
            </a:endParaRPr>
          </a:p>
        </p:txBody>
      </p:sp>
      <p:cxnSp>
        <p:nvCxnSpPr>
          <p:cNvPr id="2" name="Straight Connector 1"/>
          <p:cNvCxnSpPr/>
          <p:nvPr/>
        </p:nvCxnSpPr>
        <p:spPr>
          <a:xfrm>
            <a:off x="-138223" y="5007651"/>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8856" y="603780"/>
            <a:ext cx="8825023" cy="4109330"/>
          </a:xfrm>
          <a:prstGeom prst="rect">
            <a:avLst/>
          </a:prstGeom>
          <a:noFill/>
        </p:spPr>
        <p:txBody>
          <a:bodyPr wrap="square">
            <a:spAutoFit/>
          </a:bodyPr>
          <a:lstStyle/>
          <a:p>
            <a:pPr marL="457200" lvl="1" algn="l">
              <a:lnSpc>
                <a:spcPct val="150000"/>
              </a:lnSpc>
            </a:pPr>
            <a:r>
              <a:rPr lang="en-US" sz="1600" b="0" i="0" dirty="0">
                <a:solidFill>
                  <a:schemeClr val="tx1"/>
                </a:solidFill>
                <a:effectLst/>
                <a:latin typeface="+mn-lt"/>
                <a:cs typeface="Times New Roman" panose="02020603050405020304" pitchFamily="18" charset="0"/>
              </a:rPr>
              <a:t>Mentorship Program: Pair new hires with experienced employees to provide guidance and support throughout their training period</a:t>
            </a:r>
            <a:endParaRPr lang="en-US" sz="1600" b="0" i="0" dirty="0">
              <a:solidFill>
                <a:schemeClr val="tx1"/>
              </a:solidFill>
              <a:effectLst/>
              <a:latin typeface="+mn-lt"/>
              <a:cs typeface="Times New Roman" panose="02020603050405020304" pitchFamily="18" charset="0"/>
            </a:endParaRPr>
          </a:p>
          <a:p>
            <a:pPr marL="457200" lvl="1" algn="l">
              <a:lnSpc>
                <a:spcPct val="150000"/>
              </a:lnSpc>
            </a:pPr>
            <a:r>
              <a:rPr lang="en-US" sz="1600" b="0" i="0" dirty="0">
                <a:solidFill>
                  <a:schemeClr val="tx1"/>
                </a:solidFill>
                <a:effectLst/>
                <a:latin typeface="+mn-lt"/>
                <a:cs typeface="Times New Roman" panose="02020603050405020304" pitchFamily="18" charset="0"/>
              </a:rPr>
              <a:t>.	Assessment and Feedback: Implement regular assessments to track progress and provide constructive feedback to employees, helping them improve continuously. Career Path Development: Offer opportunities for advancement within the company, with clear pathways and development plans for employees to progress in their careers.</a:t>
            </a:r>
            <a:endParaRPr lang="en-US" sz="1600" b="0" i="0" dirty="0">
              <a:solidFill>
                <a:schemeClr val="tx1"/>
              </a:solidFill>
              <a:effectLst/>
              <a:latin typeface="+mn-lt"/>
              <a:cs typeface="Times New Roman" panose="02020603050405020304" pitchFamily="18" charset="0"/>
            </a:endParaRPr>
          </a:p>
          <a:p>
            <a:pPr marL="457200" lvl="1" algn="l">
              <a:lnSpc>
                <a:spcPct val="150000"/>
              </a:lnSpc>
            </a:pPr>
            <a:r>
              <a:rPr lang="en-US" sz="1600" b="0" i="0" dirty="0">
                <a:solidFill>
                  <a:schemeClr val="tx1"/>
                </a:solidFill>
                <a:effectLst/>
                <a:latin typeface="+mn-lt"/>
                <a:cs typeface="Times New Roman" panose="02020603050405020304" pitchFamily="18" charset="0"/>
              </a:rPr>
              <a:t>Continuous Learning: Encourage a culture of continuous learning and skill development through ongoing training sessions, workshops, and access to online resources.</a:t>
            </a:r>
            <a:endParaRPr lang="en-US" sz="1600" b="0" i="0" dirty="0">
              <a:solidFill>
                <a:schemeClr val="tx1"/>
              </a:solidFill>
              <a:effectLst/>
              <a:latin typeface="+mn-lt"/>
              <a:cs typeface="Times New Roman" panose="02020603050405020304" pitchFamily="18" charset="0"/>
            </a:endParaRPr>
          </a:p>
          <a:p>
            <a:pPr marL="457200" lvl="1" algn="l">
              <a:lnSpc>
                <a:spcPct val="150000"/>
              </a:lnSpc>
            </a:pPr>
            <a:r>
              <a:rPr lang="en-US" sz="1600" b="0" i="0" dirty="0">
                <a:solidFill>
                  <a:schemeClr val="tx1"/>
                </a:solidFill>
                <a:effectLst/>
                <a:latin typeface="+mn-lt"/>
                <a:cs typeface="Times New Roman" panose="02020603050405020304" pitchFamily="18" charset="0"/>
              </a:rPr>
              <a:t>By implementing these components, the Next Gen Employability program can effectively prepare employees for success within the car rentals application, enhancing their employability and contributing to the company's overall success</a:t>
            </a:r>
            <a:endParaRPr lang="en-US" sz="1600" b="0" i="0" dirty="0">
              <a:solidFill>
                <a:schemeClr val="tx1"/>
              </a:solidFill>
              <a:effectLst/>
              <a:latin typeface="+mn-lt"/>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m s o - c o n t e n t T y p e ? > < F o r m T e m p l a t e s   x m l n s = " h t t p : / / s c h e m a s . m i c r o s o f t . c o m / s h a r e p o i n t / v 3 / c o n t e n t t y p e / f o r m s " > < D i s p l a y > D o c u m e n t L i b r a r y F o r m < / D i s p l a y > < E d i t > D o c u m e n t L i b r a r y F o r m < / E d i t > < N e w > D o c u m e n t L i b r a r y F o r m < / N e w > < / F o r m T e m p l a t e s > 
</file>

<file path=customXml/item2.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3.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3706AB80-2608-47D7-8AC8-FA6BC8A9B27C}">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7D9E5D5E-A365-4A49-8140-C8CC82A61608}">
  <ds:schemaRefs/>
</ds:datastoreItem>
</file>

<file path=docProps/app.xml><?xml version="1.0" encoding="utf-8"?>
<Properties xmlns="http://schemas.openxmlformats.org/officeDocument/2006/extended-properties" xmlns:vt="http://schemas.openxmlformats.org/officeDocument/2006/docPropsVTypes">
  <TotalTime>0</TotalTime>
  <Words>5587</Words>
  <Application>WPS Presentation</Application>
  <PresentationFormat>On-screen Show (16:9)</PresentationFormat>
  <Paragraphs>102</Paragraphs>
  <Slides>18</Slides>
  <Notes>10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幻灯片标题</vt:lpstr>
      </vt:variant>
      <vt:variant>
        <vt:i4>18</vt:i4>
      </vt:variant>
      <vt:variant>
        <vt:lpstr>自定义放映</vt:lpstr>
      </vt:variant>
      <vt:variant>
        <vt:i4>1</vt:i4>
      </vt:variant>
    </vt:vector>
  </HeadingPairs>
  <TitlesOfParts>
    <vt:vector size="33" baseType="lpstr">
      <vt:lpstr>Arial</vt:lpstr>
      <vt:lpstr>SimSun</vt:lpstr>
      <vt:lpstr>Wingdings</vt:lpstr>
      <vt:lpstr>Arial</vt:lpstr>
      <vt:lpstr>Calibri</vt:lpstr>
      <vt:lpstr>Arial MT</vt:lpstr>
      <vt:lpstr>Times New Roman</vt:lpstr>
      <vt:lpstr>Poppins</vt:lpstr>
      <vt:lpstr>Segoe Print</vt:lpstr>
      <vt:lpstr>Söhne</vt:lpstr>
      <vt:lpstr>Times New Roman</vt:lpstr>
      <vt:lpstr>Microsoft YaHei</vt:lpstr>
      <vt:lpstr>Arial Unicode MS</vt:lpstr>
      <vt:lpstr>Simple Light</vt:lpstr>
      <vt:lpstr>PowerPoint 演示文稿</vt:lpstr>
      <vt:lpstr>PowerPoint 演示文稿</vt:lpstr>
      <vt:lpstr>PowerPoint 演示文稿</vt:lpstr>
      <vt:lpstr>Problem Statement  	The problem statement for a car rentals application could be: "Design and develop a user-friendly website that allows users to easily search, compare, and book rental cars from various providers, while providing features such as secure payment options, real-time availability, and efficient customer support."</vt:lpstr>
      <vt:lpstr>Project Overview  	The car rentals website aims to provide users with a convenient platform to rent vehicles for various purposes. Key features include user registration, vehicle selection, booking management, payment processing, and user feedback. The website will offer a diverse range of vehicles, flexible booking options, and seamless user experience to enhance customer satisfaction and retention. Additionally, the website will incorporate robust security measures to safeguard user data and transactions.</vt:lpstr>
      <vt:lpstr>Proposed Solution  	A comprehensive car rental website could include features like user-friendly booking interfaces, vehicle selection based on preferences, real-time availability tracking, secure payment processing, seamless communication between users and rental agencies, and integrated GPS for navigation. Additionally, implementing features such as user reviews, loyalty programs, and customer support channels can enhance user experience and satisfaction.</vt:lpstr>
      <vt:lpstr>PowerPoint 演示文稿</vt:lpstr>
      <vt:lpstr>PowerPoint 演示文稿</vt:lpstr>
      <vt:lpstr>Technology Used</vt:lpstr>
      <vt:lpstr>Modelling &amp; Results  	A Next Gen Employability program for car rentals could focus on incorporating cutting-edge technology such as AI-driven vehicle tracking systems, predictive maintenance algorithms, and customer experience enhancements. The program would involve training employees in utilizing these technologies effectively, developing problem-solving skills, and fostering a customer-centric mindset. Results could include improved operational efficiency, reduced downtime, enhanced customer satisfaction, and a skilled workforce ready to adapt to future industry trends.</vt:lpstr>
      <vt:lpstr>Homepage</vt:lpstr>
      <vt:lpstr>About-Us-Page</vt:lpstr>
      <vt:lpstr>Service-Page</vt:lpstr>
      <vt:lpstr>Departments-Page</vt:lpstr>
      <vt:lpstr>Blog-Page</vt:lpstr>
      <vt:lpstr>Future Enhancements:  	One potential future enhancement for a car rentals website could be implementing a feature that allows users to schedule and pay for car maintenance services directly through the app. This could include options for regular maintenance like oil changes, tire rotations, and inspections, making it more convenient for users to keep their rental cars in good condition. </vt:lpstr>
      <vt:lpstr>Conclusion  	 In conclusion, a car rentals website offers convenience, flexibility, and choice to users. By providing a user-friendly interface, a wide selection of vehicles, transparent pricing, and efficient booking and support systems, the application can enhance the overall experience for both renters and car owners. Additionally, integrating features such as GPS navigation, digital contracts, and vehicle tracking can further streamline the rental process, ensuring customer satisfaction and loyalty. With the increasing demand for mobility solutions, investing in technology-driven car rental platforms presents a promising opportunity for growth and innovation in the transportation industry.</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ksath</cp:lastModifiedBy>
  <cp:revision>12</cp:revision>
  <dcterms:created xsi:type="dcterms:W3CDTF">2024-04-12T14:02:44Z</dcterms:created>
  <dcterms:modified xsi:type="dcterms:W3CDTF">2024-04-12T14:55:06Z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9FAF2884666A457DA400F7AF04F6D582_13</vt:lpwstr>
  </property>
  <property fmtid="{D5CDD505-2E9C-101B-9397-08002B2CF9AE}" pid="4" name="KSOProductBuildVer">
    <vt:lpwstr>1033-12.2.0.13489</vt:lpwstr>
  </property>
</Properties>
</file>